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9" r:id="rId2"/>
    <p:sldId id="257" r:id="rId3"/>
    <p:sldId id="311" r:id="rId4"/>
    <p:sldId id="258" r:id="rId5"/>
    <p:sldId id="270" r:id="rId6"/>
    <p:sldId id="265" r:id="rId7"/>
    <p:sldId id="271" r:id="rId8"/>
    <p:sldId id="276" r:id="rId9"/>
    <p:sldId id="274" r:id="rId10"/>
    <p:sldId id="260" r:id="rId11"/>
    <p:sldId id="263" r:id="rId12"/>
    <p:sldId id="266" r:id="rId13"/>
    <p:sldId id="281" r:id="rId14"/>
    <p:sldId id="272" r:id="rId15"/>
    <p:sldId id="278" r:id="rId16"/>
    <p:sldId id="283" r:id="rId17"/>
    <p:sldId id="285" r:id="rId18"/>
    <p:sldId id="306" r:id="rId19"/>
    <p:sldId id="309" r:id="rId20"/>
    <p:sldId id="287" r:id="rId21"/>
    <p:sldId id="290" r:id="rId22"/>
    <p:sldId id="291" r:id="rId23"/>
    <p:sldId id="292" r:id="rId24"/>
    <p:sldId id="293" r:id="rId25"/>
    <p:sldId id="294" r:id="rId26"/>
    <p:sldId id="295" r:id="rId27"/>
    <p:sldId id="288" r:id="rId28"/>
    <p:sldId id="296" r:id="rId29"/>
    <p:sldId id="297" r:id="rId30"/>
    <p:sldId id="298" r:id="rId31"/>
    <p:sldId id="299" r:id="rId32"/>
    <p:sldId id="300" r:id="rId33"/>
    <p:sldId id="307" r:id="rId34"/>
    <p:sldId id="308" r:id="rId35"/>
    <p:sldId id="302" r:id="rId36"/>
    <p:sldId id="301" r:id="rId37"/>
    <p:sldId id="304" r:id="rId38"/>
    <p:sldId id="303" r:id="rId39"/>
    <p:sldId id="310" r:id="rId40"/>
    <p:sldId id="312" r:id="rId41"/>
    <p:sldId id="262" r:id="rId42"/>
    <p:sldId id="305" r:id="rId43"/>
    <p:sldId id="261" r:id="rId44"/>
  </p:sldIdLst>
  <p:sldSz cx="12192000" cy="6858000"/>
  <p:notesSz cx="7104063" cy="10234613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543" autoAdjust="0"/>
  </p:normalViewPr>
  <p:slideViewPr>
    <p:cSldViewPr snapToGrid="0">
      <p:cViewPr varScale="1">
        <p:scale>
          <a:sx n="112" d="100"/>
          <a:sy n="112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8C7576-2057-11D0-FD41-FB207F75F3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9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79330D8A-E28F-0115-E780-18CB77007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5300" y="-1"/>
            <a:ext cx="4203700" cy="6115665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8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44B08C53-64C3-25BB-01E5-4F302EC1D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62600" y="603250"/>
            <a:ext cx="4292600" cy="56515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011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63A6D0F9-1994-6F98-2BBC-161F1EA90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7526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70CB0482-3A57-3D12-AD5F-4CAE9B106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4" y="3200399"/>
            <a:ext cx="10948511" cy="305752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A7A6B-4953-60DE-D491-0E7D4F0BA2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745" y="2216664"/>
            <a:ext cx="10948511" cy="85991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3634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D1686BF1-6462-1328-CF99-E9BE8F7667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74200" y="2501900"/>
            <a:ext cx="2717800" cy="43561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C7B6F14-A55F-3632-727E-9E14F439B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050" y="2679193"/>
            <a:ext cx="8038163" cy="33134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03E842-C00E-637F-9DDA-86A16D94B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050" y="865343"/>
            <a:ext cx="8038163" cy="171593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33246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E15F1B80-237C-2020-3DE7-601D209E66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61452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23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B3EBE6-3D7C-5CE4-3BA6-440E8DF5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2FEFA-6340-1CA2-AF94-9BBFB9103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6DBEE7-D005-13BD-1378-7AE270E32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DD5B-51C1-D744-B845-3F68A69ADFE6}" type="datetimeFigureOut">
              <a:t>12/07/2023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10691-A8C0-AD04-4DF5-35958419F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2DE86-123C-4887-0E46-C5A3860E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198D-0E46-AA4C-AB76-756565D4C7C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379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eRoch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leocr_lem@yahoo.com.br" TargetMode="External"/><Relationship Id="rId5" Type="http://schemas.openxmlformats.org/officeDocument/2006/relationships/hyperlink" Target="mailto:leone.rocha@cognizant.com" TargetMode="External"/><Relationship Id="rId4" Type="http://schemas.openxmlformats.org/officeDocument/2006/relationships/hyperlink" Target="https://www.linkedin.com/in/leone-costa-rocha-14049722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jsonplaceholder.typicode.com/posts" TargetMode="External"/><Relationship Id="rId3" Type="http://schemas.openxmlformats.org/officeDocument/2006/relationships/hyperlink" Target="https://github.com/LeoneRocha/WORKSHOPCOGNIZANTANGULAR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dejs.org/en/download" TargetMode="External"/><Relationship Id="rId5" Type="http://schemas.openxmlformats.org/officeDocument/2006/relationships/hyperlink" Target="https://angular.io/docs" TargetMode="External"/><Relationship Id="rId4" Type="http://schemas.openxmlformats.org/officeDocument/2006/relationships/hyperlink" Target="https://angular.io/" TargetMode="External"/><Relationship Id="rId9" Type="http://schemas.openxmlformats.org/officeDocument/2006/relationships/hyperlink" Target="https://cognizant.udemy.com/course/the-complete-angular-master-class/?utm_campaign=share-to-teams-from-product&amp;utm_source=ms-team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1464816" y="832574"/>
            <a:ext cx="314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Apresentação</a:t>
            </a:r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Pessoal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15930" y="1411684"/>
            <a:ext cx="5778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Leone Costa Rocha</a:t>
            </a:r>
            <a:endParaRPr kumimoji="1" lang="ko-Kore-KR" altLang="en-US" sz="4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B5941-2E1B-2018-BFCA-65F1F947EEE0}"/>
              </a:ext>
            </a:extLst>
          </p:cNvPr>
          <p:cNvSpPr txBox="1"/>
          <p:nvPr/>
        </p:nvSpPr>
        <p:spPr>
          <a:xfrm>
            <a:off x="45264" y="2428949"/>
            <a:ext cx="5516716" cy="421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Idade</a:t>
            </a:r>
            <a:r>
              <a:rPr kumimoji="1" lang="en-US" altLang="ko-Kore-KR" sz="1200" b="1" dirty="0">
                <a:ea typeface="NEXON Lv2 Gothic Bold" pitchFamily="2" charset="-127"/>
              </a:rPr>
              <a:t>: </a:t>
            </a:r>
            <a:r>
              <a:rPr kumimoji="1" lang="en-US" altLang="ko-Kore-KR" sz="1200" dirty="0">
                <a:ea typeface="NEXON Lv2 Gothic Bold" pitchFamily="2" charset="-127"/>
              </a:rPr>
              <a:t>35 </a:t>
            </a:r>
            <a:r>
              <a:rPr kumimoji="1" lang="en-US" altLang="ko-Kore-KR" sz="1200" dirty="0" err="1">
                <a:ea typeface="NEXON Lv2 Gothic Bold" pitchFamily="2" charset="-127"/>
              </a:rPr>
              <a:t>anos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pt-BR" altLang="ko-Kore-KR" sz="1200" b="1" dirty="0">
                <a:ea typeface="NEXON Lv2 Gothic Bold" pitchFamily="2" charset="-127"/>
              </a:rPr>
              <a:t>Experiência: </a:t>
            </a:r>
            <a:r>
              <a:rPr kumimoji="1" lang="pt-BR" altLang="ko-Kore-KR" sz="1200" dirty="0">
                <a:ea typeface="NEXON Lv2 Gothic Bold" pitchFamily="2" charset="-127"/>
              </a:rPr>
              <a:t>10 anos na área de desenvolvimento de sistemas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Certificações</a:t>
            </a:r>
            <a:r>
              <a:rPr kumimoji="1" lang="en-US" altLang="ko-Kore-KR" sz="1200" b="1" dirty="0">
                <a:ea typeface="NEXON Lv2 Gothic Bold" pitchFamily="2" charset="-127"/>
              </a:rPr>
              <a:t>: </a:t>
            </a:r>
            <a:br>
              <a:rPr kumimoji="1" lang="en-US" altLang="ko-Kore-KR" sz="1200" b="1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AZ-900: </a:t>
            </a:r>
            <a:r>
              <a:rPr kumimoji="1" lang="en-US" altLang="ko-Kore-KR" sz="1200" dirty="0" err="1">
                <a:ea typeface="NEXON Lv2 Gothic Bold" pitchFamily="2" charset="-127"/>
              </a:rPr>
              <a:t>Fundamentos</a:t>
            </a:r>
            <a:r>
              <a:rPr kumimoji="1" lang="en-US" altLang="ko-Kore-KR" sz="1200" dirty="0">
                <a:ea typeface="NEXON Lv2 Gothic Bold" pitchFamily="2" charset="-127"/>
              </a:rPr>
              <a:t> do Microsoft Azure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70-515: Web Applications Development with Microsoft .NET Framework . 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</a:rPr>
              <a:t>498-361: Software Development Fundamentals</a:t>
            </a:r>
            <a:endParaRPr kumimoji="1" lang="pt-BR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Basic technical skills : </a:t>
            </a:r>
            <a:r>
              <a:rPr kumimoji="1" lang="en-US" altLang="ko-Kore-KR" sz="1200" dirty="0">
                <a:ea typeface="NEXON Lv2 Gothic Bold" pitchFamily="2" charset="-127"/>
              </a:rPr>
              <a:t>Back-End (C#, ASP.NET), Front-End (JavaScript, CSS, Type Script 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GitHub: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>
                <a:ea typeface="NEXON Lv2 Gothic Bold" pitchFamily="2" charset="-127"/>
                <a:hlinkClick r:id="rId3"/>
              </a:rPr>
              <a:t>https://github.com/LeoneRocha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LinkedIn: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  <a:r>
              <a:rPr kumimoji="1" lang="en-US" altLang="ko-Kore-KR" sz="1200" dirty="0">
                <a:ea typeface="NEXON Lv2 Gothic Bold" pitchFamily="2" charset="-127"/>
                <a:hlinkClick r:id="rId4"/>
              </a:rPr>
              <a:t>https://www.linkedin.com/in/leone-costa-rocha-14049722/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E-mails : </a:t>
            </a:r>
            <a:br>
              <a:rPr kumimoji="1" lang="en-US" altLang="ko-Kore-KR" sz="1200" b="1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  <a:hlinkClick r:id="rId5"/>
              </a:rPr>
              <a:t>leone.rocha@cognizant.com</a:t>
            </a:r>
            <a:br>
              <a:rPr kumimoji="1" lang="en-US" altLang="ko-Kore-KR" sz="1200" dirty="0">
                <a:ea typeface="NEXON Lv2 Gothic Bold" pitchFamily="2" charset="-127"/>
              </a:rPr>
            </a:br>
            <a:r>
              <a:rPr kumimoji="1" lang="en-US" altLang="ko-Kore-KR" sz="1200" dirty="0">
                <a:ea typeface="NEXON Lv2 Gothic Bold" pitchFamily="2" charset="-127"/>
                <a:hlinkClick r:id="rId6"/>
              </a:rPr>
              <a:t>leocr_lem@yahoo.com.br</a:t>
            </a:r>
            <a:r>
              <a:rPr kumimoji="1" lang="en-US" altLang="ko-Kore-KR" sz="1200" dirty="0">
                <a:ea typeface="NEXON Lv2 Gothic Bold" pitchFamily="2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9923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3" y="3800475"/>
            <a:ext cx="10948511" cy="3057525"/>
          </a:xfrm>
        </p:spPr>
        <p:txBody>
          <a:bodyPr/>
          <a:lstStyle/>
          <a:p>
            <a:r>
              <a:rPr kumimoji="1" lang="pt-BR" altLang="ko-Kore-KR" dirty="0"/>
              <a:t>Para começar a desenvolver com Angular e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é necessário instalar o Node.js e o Angular CLI. Você pode fazer isso digitando </a:t>
            </a:r>
          </a:p>
          <a:p>
            <a:r>
              <a:rPr kumimoji="1" lang="pt-BR" altLang="ko-Kore-KR" b="1" dirty="0"/>
              <a:t>   "</a:t>
            </a:r>
            <a:r>
              <a:rPr kumimoji="1" lang="pt-BR" altLang="ko-Kore-KR" b="1" dirty="0" err="1"/>
              <a:t>npm</a:t>
            </a:r>
            <a:r>
              <a:rPr kumimoji="1" lang="pt-BR" altLang="ko-Kore-KR" b="1" dirty="0"/>
              <a:t> </a:t>
            </a:r>
            <a:r>
              <a:rPr kumimoji="1" lang="pt-BR" altLang="ko-Kore-KR" b="1" dirty="0" err="1"/>
              <a:t>install</a:t>
            </a:r>
            <a:r>
              <a:rPr kumimoji="1" lang="pt-BR" altLang="ko-Kore-KR" b="1" dirty="0"/>
              <a:t> -g @angular/cli" </a:t>
            </a:r>
          </a:p>
          <a:p>
            <a:r>
              <a:rPr kumimoji="1" lang="pt-BR" altLang="ko-Kore-KR" dirty="0"/>
              <a:t>Na linha de comando. Em seguida, siga as instruções da documentação oficial do Angular para instalar e configurar o ambiente de desenvolvimento em seu sistema operacional.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pt-BR" altLang="ko-Kore-KR" dirty="0"/>
              <a:t>Instalação e configuração do ambiente de desenvolvimento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10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43" y="3705224"/>
            <a:ext cx="10948511" cy="3057525"/>
          </a:xfrm>
        </p:spPr>
        <p:txBody>
          <a:bodyPr>
            <a:normAutofit/>
          </a:bodyPr>
          <a:lstStyle/>
          <a:p>
            <a:r>
              <a:rPr kumimoji="1" lang="pt-BR" altLang="ko-Kore-KR" dirty="0"/>
              <a:t>Um projeto em Angular possui uma estrutura específica, com arquivos e pastas como "</a:t>
            </a:r>
            <a:r>
              <a:rPr kumimoji="1" lang="pt-BR" altLang="ko-Kore-KR" dirty="0" err="1"/>
              <a:t>src</a:t>
            </a:r>
            <a:r>
              <a:rPr kumimoji="1" lang="pt-BR" altLang="ko-Kore-KR" dirty="0"/>
              <a:t>" (código fonte), "</a:t>
            </a:r>
            <a:r>
              <a:rPr kumimoji="1" lang="pt-BR" altLang="ko-Kore-KR" dirty="0" err="1"/>
              <a:t>node_modules</a:t>
            </a:r>
            <a:r>
              <a:rPr kumimoji="1" lang="pt-BR" altLang="ko-Kore-KR" dirty="0"/>
              <a:t>" (dependências) e "</a:t>
            </a:r>
            <a:r>
              <a:rPr kumimoji="1" lang="pt-BR" altLang="ko-Kore-KR" dirty="0" err="1"/>
              <a:t>angular.json</a:t>
            </a:r>
            <a:r>
              <a:rPr kumimoji="1" lang="pt-BR" altLang="ko-Kore-KR" dirty="0"/>
              <a:t>" (configurações). Para criar um novo projeto em Angular com </a:t>
            </a:r>
            <a:r>
              <a:rPr kumimoji="1" lang="pt-BR" altLang="ko-Kore-KR" dirty="0" err="1"/>
              <a:t>TypeScript</a:t>
            </a:r>
            <a:r>
              <a:rPr kumimoji="1" lang="pt-BR" altLang="ko-Kore-KR" dirty="0"/>
              <a:t>, basta digitar na linha de comando.</a:t>
            </a:r>
            <a:br>
              <a:rPr kumimoji="1" lang="pt-BR" altLang="ko-Kore-KR" dirty="0"/>
            </a:br>
            <a:endParaRPr kumimoji="1" lang="pt-BR" altLang="ko-Kore-KR" dirty="0"/>
          </a:p>
          <a:p>
            <a:r>
              <a:rPr kumimoji="1" lang="pt-BR" altLang="ko-Kore-KR" b="1" dirty="0" err="1"/>
              <a:t>ng</a:t>
            </a:r>
            <a:r>
              <a:rPr kumimoji="1" lang="pt-BR" altLang="ko-Kore-KR" b="1" dirty="0"/>
              <a:t> new meu-projeto</a:t>
            </a:r>
            <a:br>
              <a:rPr kumimoji="1" lang="pt-BR" altLang="ko-Kore-KR" b="1" dirty="0"/>
            </a:b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build </a:t>
            </a:r>
          </a:p>
          <a:p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pt-B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start</a:t>
            </a:r>
            <a:endParaRPr kumimoji="1" lang="pt-BR" altLang="ko-Kore-KR" b="1" dirty="0"/>
          </a:p>
          <a:p>
            <a:endParaRPr kumimoji="1" lang="pt-BR" altLang="ko-Kore-KR" dirty="0"/>
          </a:p>
          <a:p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pt-BR" altLang="ko-Kore-KR" dirty="0"/>
              <a:t>Criação de um projeto em Angular com </a:t>
            </a:r>
            <a:r>
              <a:rPr kumimoji="1" lang="pt-BR" altLang="ko-Kore-KR" dirty="0" err="1"/>
              <a:t>TypeScript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68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Componentes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50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Componentes são elementos essenciais do Angular usados para criar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partes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interface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do usuário, como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botões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caixas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texto ou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tabelas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dados.  Essas estruturas são blocos reutilizáveis que combinam código, estilo e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para criar partes da interface do usuário de forma modular e organizada. Encapsulam funcionalidades específicas e podem ser combinados para construir aplicações complexas.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1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86F62-7438-BA8E-259C-8A42F2DA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1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9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8098F-BD01-7665-2C87-0AD9811F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932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B8D42E-B2B8-CE4F-1744-BF188D3F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7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 err="1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Templates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419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no Angular é onde você cria a aparência visual de um componente, usando uma mistura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HTML.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Ele pode ser definido diretamente no arquivo do componente ou em um arquivo HTML externo. É a parte de interface visual de componentes.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07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484DB-EA20-8357-D758-E22EC472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38100"/>
            <a:ext cx="11877675" cy="68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1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component post-list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</a:t>
            </a:r>
            <a:r>
              <a:rPr kumimoji="1" lang="en-US" altLang="ko-Kore-KR" dirty="0" err="1"/>
              <a:t>componente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87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6FE46-9869-5752-7E6B-CBFB539C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15" y="0"/>
            <a:ext cx="5509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9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4AB835-FD89-8F9E-DE96-F836B99A0BE5}"/>
              </a:ext>
            </a:extLst>
          </p:cNvPr>
          <p:cNvSpPr/>
          <p:nvPr/>
        </p:nvSpPr>
        <p:spPr>
          <a:xfrm>
            <a:off x="0" y="3979333"/>
            <a:ext cx="12192000" cy="28786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FD82BC86-0A34-2488-E62F-214479F547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510" b="8510"/>
          <a:stretch>
            <a:fillRect/>
          </a:stretch>
        </p:blipFill>
        <p:spPr/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903C89-5D84-1DF5-B196-A4B944929EB1}"/>
              </a:ext>
            </a:extLst>
          </p:cNvPr>
          <p:cNvSpPr/>
          <p:nvPr/>
        </p:nvSpPr>
        <p:spPr>
          <a:xfrm>
            <a:off x="0" y="4336026"/>
            <a:ext cx="12192000" cy="252197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7A3BF33E-98E2-0366-5D13-78F1EA38BFE8}"/>
              </a:ext>
            </a:extLst>
          </p:cNvPr>
          <p:cNvSpPr/>
          <p:nvPr/>
        </p:nvSpPr>
        <p:spPr>
          <a:xfrm rot="5400000">
            <a:off x="9148599" y="3999576"/>
            <a:ext cx="632216" cy="2781312"/>
          </a:xfrm>
          <a:custGeom>
            <a:avLst/>
            <a:gdLst>
              <a:gd name="connsiteX0" fmla="*/ 0 w 632216"/>
              <a:gd name="connsiteY0" fmla="*/ 2465204 h 2781312"/>
              <a:gd name="connsiteX1" fmla="*/ 147 w 632216"/>
              <a:gd name="connsiteY1" fmla="*/ 2463741 h 2781312"/>
              <a:gd name="connsiteX2" fmla="*/ 0 w 632216"/>
              <a:gd name="connsiteY2" fmla="*/ 2463741 h 2781312"/>
              <a:gd name="connsiteX3" fmla="*/ 0 w 632216"/>
              <a:gd name="connsiteY3" fmla="*/ 1538100 h 2781312"/>
              <a:gd name="connsiteX4" fmla="*/ 0 w 632216"/>
              <a:gd name="connsiteY4" fmla="*/ 1536637 h 2781312"/>
              <a:gd name="connsiteX5" fmla="*/ 0 w 632216"/>
              <a:gd name="connsiteY5" fmla="*/ 1243213 h 2781312"/>
              <a:gd name="connsiteX6" fmla="*/ 0 w 632216"/>
              <a:gd name="connsiteY6" fmla="*/ 316108 h 2781312"/>
              <a:gd name="connsiteX7" fmla="*/ 316108 w 632216"/>
              <a:gd name="connsiteY7" fmla="*/ 0 h 2781312"/>
              <a:gd name="connsiteX8" fmla="*/ 632216 w 632216"/>
              <a:gd name="connsiteY8" fmla="*/ 316108 h 2781312"/>
              <a:gd name="connsiteX9" fmla="*/ 632215 w 632216"/>
              <a:gd name="connsiteY9" fmla="*/ 316116 h 2781312"/>
              <a:gd name="connsiteX10" fmla="*/ 632215 w 632216"/>
              <a:gd name="connsiteY10" fmla="*/ 1243205 h 2781312"/>
              <a:gd name="connsiteX11" fmla="*/ 632216 w 632216"/>
              <a:gd name="connsiteY11" fmla="*/ 1243213 h 2781312"/>
              <a:gd name="connsiteX12" fmla="*/ 632215 w 632216"/>
              <a:gd name="connsiteY12" fmla="*/ 1243220 h 2781312"/>
              <a:gd name="connsiteX13" fmla="*/ 632215 w 632216"/>
              <a:gd name="connsiteY13" fmla="*/ 1536637 h 2781312"/>
              <a:gd name="connsiteX14" fmla="*/ 632215 w 632216"/>
              <a:gd name="connsiteY14" fmla="*/ 1538093 h 2781312"/>
              <a:gd name="connsiteX15" fmla="*/ 632216 w 632216"/>
              <a:gd name="connsiteY15" fmla="*/ 1538100 h 2781312"/>
              <a:gd name="connsiteX16" fmla="*/ 632215 w 632216"/>
              <a:gd name="connsiteY16" fmla="*/ 1538108 h 2781312"/>
              <a:gd name="connsiteX17" fmla="*/ 632215 w 632216"/>
              <a:gd name="connsiteY17" fmla="*/ 2463741 h 2781312"/>
              <a:gd name="connsiteX18" fmla="*/ 632069 w 632216"/>
              <a:gd name="connsiteY18" fmla="*/ 2463741 h 2781312"/>
              <a:gd name="connsiteX19" fmla="*/ 632216 w 632216"/>
              <a:gd name="connsiteY19" fmla="*/ 2465204 h 2781312"/>
              <a:gd name="connsiteX20" fmla="*/ 316108 w 632216"/>
              <a:gd name="connsiteY20" fmla="*/ 2781312 h 2781312"/>
              <a:gd name="connsiteX21" fmla="*/ 0 w 632216"/>
              <a:gd name="connsiteY21" fmla="*/ 2465204 h 278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2216" h="2781312">
                <a:moveTo>
                  <a:pt x="0" y="2465204"/>
                </a:moveTo>
                <a:lnTo>
                  <a:pt x="147" y="2463741"/>
                </a:lnTo>
                <a:lnTo>
                  <a:pt x="0" y="2463741"/>
                </a:lnTo>
                <a:lnTo>
                  <a:pt x="0" y="1538100"/>
                </a:lnTo>
                <a:lnTo>
                  <a:pt x="0" y="1536637"/>
                </a:lnTo>
                <a:lnTo>
                  <a:pt x="0" y="1243213"/>
                </a:lnTo>
                <a:lnTo>
                  <a:pt x="0" y="316108"/>
                </a:lnTo>
                <a:cubicBezTo>
                  <a:pt x="0" y="141526"/>
                  <a:pt x="141526" y="0"/>
                  <a:pt x="316108" y="0"/>
                </a:cubicBezTo>
                <a:cubicBezTo>
                  <a:pt x="490690" y="0"/>
                  <a:pt x="632216" y="141526"/>
                  <a:pt x="632216" y="316108"/>
                </a:cubicBezTo>
                <a:lnTo>
                  <a:pt x="632215" y="316116"/>
                </a:lnTo>
                <a:lnTo>
                  <a:pt x="632215" y="1243205"/>
                </a:lnTo>
                <a:lnTo>
                  <a:pt x="632216" y="1243213"/>
                </a:lnTo>
                <a:lnTo>
                  <a:pt x="632215" y="1243220"/>
                </a:lnTo>
                <a:lnTo>
                  <a:pt x="632215" y="1536637"/>
                </a:lnTo>
                <a:lnTo>
                  <a:pt x="632215" y="1538093"/>
                </a:lnTo>
                <a:lnTo>
                  <a:pt x="632216" y="1538100"/>
                </a:lnTo>
                <a:lnTo>
                  <a:pt x="632215" y="1538108"/>
                </a:lnTo>
                <a:lnTo>
                  <a:pt x="632215" y="2463741"/>
                </a:lnTo>
                <a:lnTo>
                  <a:pt x="632069" y="2463741"/>
                </a:lnTo>
                <a:lnTo>
                  <a:pt x="632216" y="2465204"/>
                </a:lnTo>
                <a:cubicBezTo>
                  <a:pt x="632216" y="2639786"/>
                  <a:pt x="490690" y="2781312"/>
                  <a:pt x="316108" y="2781312"/>
                </a:cubicBezTo>
                <a:cubicBezTo>
                  <a:pt x="141526" y="2781312"/>
                  <a:pt x="0" y="2639786"/>
                  <a:pt x="0" y="2465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6660EB4-64EB-1F8F-D4E2-75393B297EAE}"/>
              </a:ext>
            </a:extLst>
          </p:cNvPr>
          <p:cNvCxnSpPr/>
          <p:nvPr/>
        </p:nvCxnSpPr>
        <p:spPr>
          <a:xfrm>
            <a:off x="0" y="4572000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9F9B8C-4510-2EF9-68A7-7EF2BCF5C13D}"/>
              </a:ext>
            </a:extLst>
          </p:cNvPr>
          <p:cNvSpPr txBox="1"/>
          <p:nvPr/>
        </p:nvSpPr>
        <p:spPr>
          <a:xfrm>
            <a:off x="632741" y="4814792"/>
            <a:ext cx="11621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Angular </a:t>
            </a:r>
            <a:endParaRPr kumimoji="1" lang="ko-Kore-KR" altLang="en-US" sz="6000" b="1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9814054" y="3638550"/>
            <a:ext cx="1856079" cy="1857196"/>
            <a:chOff x="10454594" y="3233348"/>
            <a:chExt cx="1010861" cy="1011469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712132-18E0-F107-629B-FD0FFBC6C211}"/>
              </a:ext>
            </a:extLst>
          </p:cNvPr>
          <p:cNvSpPr txBox="1"/>
          <p:nvPr/>
        </p:nvSpPr>
        <p:spPr>
          <a:xfrm>
            <a:off x="8500492" y="5236343"/>
            <a:ext cx="1928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ore-KR" sz="14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Introdução</a:t>
            </a:r>
            <a:endParaRPr kumimoji="1" lang="ko-Kore-KR" altLang="en-US" sz="1400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3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Tipos de BIND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462680" y="-2"/>
            <a:ext cx="4584748" cy="2348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No Angular, existem quatro tipos principais de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bindings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(ligações) que permitem a comunicação e atualização de dados entre o componente e 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template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: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82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2B914-648A-99DA-2909-3E81BC98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A39C5-A783-288C-2D08-B71B0A86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90" y="4507069"/>
            <a:ext cx="8233348" cy="23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6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52C7E-B7D6-F9E8-71C0-87859B09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1" y="0"/>
            <a:ext cx="11886334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37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F856A-32E7-47E6-A0D2-4A0EDD4E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" y="224405"/>
            <a:ext cx="12051589" cy="64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E242E-2F85-4D6D-205C-4AB47BA0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833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D712B4-CB12-210C-A810-CFC154344693}"/>
              </a:ext>
            </a:extLst>
          </p:cNvPr>
          <p:cNvSpPr txBox="1"/>
          <p:nvPr/>
        </p:nvSpPr>
        <p:spPr>
          <a:xfrm>
            <a:off x="5680835" y="134225"/>
            <a:ext cx="6377966" cy="253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dirty="0">
                <a:solidFill>
                  <a:schemeClr val="bg1"/>
                </a:solidFill>
                <a:ea typeface="NEXON Lv2 Gothic Bold" pitchFamily="2" charset="-127"/>
              </a:rPr>
              <a:t>Usando [(</a:t>
            </a:r>
            <a:r>
              <a:rPr kumimoji="1" lang="pt-BR" altLang="ko-Kore-KR" dirty="0" err="1">
                <a:solidFill>
                  <a:schemeClr val="bg1"/>
                </a:solidFill>
                <a:ea typeface="NEXON Lv2 Gothic Bold" pitchFamily="2" charset="-127"/>
              </a:rPr>
              <a:t>ngModel</a:t>
            </a:r>
            <a:r>
              <a:rPr kumimoji="1" lang="pt-BR" altLang="ko-Kore-KR" dirty="0">
                <a:solidFill>
                  <a:schemeClr val="bg1"/>
                </a:solidFill>
                <a:ea typeface="NEXON Lv2 Gothic Bold" pitchFamily="2" charset="-127"/>
              </a:rPr>
              <a:t>)], você pode criar uma ligação bidirecional entre uma propriedade do componente e um elemento HTML. Por exemplo, [(</a:t>
            </a:r>
            <a:r>
              <a:rPr kumimoji="1" lang="pt-BR" altLang="ko-Kore-KR" dirty="0" err="1">
                <a:solidFill>
                  <a:schemeClr val="bg1"/>
                </a:solidFill>
                <a:ea typeface="NEXON Lv2 Gothic Bold" pitchFamily="2" charset="-127"/>
              </a:rPr>
              <a:t>ngModel</a:t>
            </a:r>
            <a:r>
              <a:rPr kumimoji="1" lang="pt-BR" altLang="ko-Kore-KR" dirty="0">
                <a:solidFill>
                  <a:schemeClr val="bg1"/>
                </a:solidFill>
                <a:ea typeface="NEXON Lv2 Gothic Bold" pitchFamily="2" charset="-127"/>
              </a:rPr>
              <a:t>)]="nome" mantém o valor da propriedade "nome" do componente e atualiza automaticamente o campo de entrada do elemento HTML.</a:t>
            </a:r>
            <a:endParaRPr kumimoji="1" lang="pt-BR" altLang="ko-Kore-KR" b="1" dirty="0">
              <a:solidFill>
                <a:schemeClr val="bg1"/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933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D253C-D03F-2ED7-1601-5D8B1963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98"/>
            <a:ext cx="11972983" cy="6551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90B26-0854-1721-CB30-A2559DCB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03" y="4651957"/>
            <a:ext cx="40100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59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65A2B-60C1-9CBE-14EE-E5D925A9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404" cy="6795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99397-70C9-78ED-A215-85830ED3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17" y="4066683"/>
            <a:ext cx="5744892" cy="27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91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Diretivas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50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As diretivas no Angular são recursos que permitem estender o HTML para adicionar comportamentos personalizados. Elas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podem alterar a aparência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comportamento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ou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estrutura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dos elementos HTML. Existem dois tipos: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diretivas de atributo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(alteram elementos existentes)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diretivas estruturais 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(alteram a estrutura do DOM). As diretivas são fundamentais para criar aplicativos dinâmicos e reutilizáveis.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70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D67F1-38CE-FE28-DBF6-F812110F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0615" cy="673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0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00E69-649E-0322-80BF-BC639C1D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47" y="258493"/>
            <a:ext cx="11407683" cy="62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8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570271" y="809965"/>
            <a:ext cx="116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Angular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570272" y="1390852"/>
            <a:ext cx="11621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 err="1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Conteúdo</a:t>
            </a:r>
            <a:endParaRPr kumimoji="1" lang="ko-Kore-KR" altLang="en-US" sz="5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14EF5-3C9A-3F23-C812-125DAA429501}"/>
              </a:ext>
            </a:extLst>
          </p:cNvPr>
          <p:cNvSpPr txBox="1"/>
          <p:nvPr/>
        </p:nvSpPr>
        <p:spPr>
          <a:xfrm>
            <a:off x="856021" y="2648948"/>
            <a:ext cx="4581832" cy="200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Introdução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Componentes</a:t>
            </a:r>
            <a:endParaRPr kumimoji="1" lang="en-US" altLang="ko-Kore-KR" sz="1200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>
                <a:ea typeface="NEXON Lv2 Gothic Bold" pitchFamily="2" charset="-127"/>
              </a:rPr>
              <a:t>Templates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Tipos</a:t>
            </a:r>
            <a:r>
              <a:rPr kumimoji="1" lang="en-US" altLang="ko-Kore-KR" sz="1200" dirty="0">
                <a:ea typeface="NEXON Lv2 Gothic Bold" pitchFamily="2" charset="-127"/>
              </a:rPr>
              <a:t> de bind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Diretivas</a:t>
            </a:r>
            <a:r>
              <a:rPr kumimoji="1" lang="en-US" altLang="ko-Kore-KR" sz="1200" dirty="0">
                <a:ea typeface="NEXON Lv2 Gothic Bold" pitchFamily="2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Serviços</a:t>
            </a:r>
            <a:r>
              <a:rPr kumimoji="1" lang="en-US" altLang="ko-Kore-KR" sz="1200" dirty="0">
                <a:ea typeface="NEXON Lv2 Gothic Bold" pitchFamily="2" charset="-127"/>
              </a:rPr>
              <a:t>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dirty="0" err="1">
                <a:ea typeface="NEXON Lv2 Gothic Bold" pitchFamily="2" charset="-127"/>
              </a:rPr>
              <a:t>Módulos</a:t>
            </a: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072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0DE7E-315B-D0C7-2069-D7976BC4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65" y="148904"/>
            <a:ext cx="11754270" cy="65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0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Serviços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604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Services no Angular são classes que fornecem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funcionalidades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compartilhadas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lógica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negócio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reutilizável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 Eles ajudam a manter o código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organizado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facilitam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reutilização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promovem a separação de preocupações. Os Services são injetados nos componentes e podem ser usados para realizar tarefas como chamadas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APIs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manipulação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dados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gerenciamento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estado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16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F7CC7-5E76-7A9C-04B2-9A972EA38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0" y="109337"/>
            <a:ext cx="11524153" cy="66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5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service post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</a:t>
            </a:r>
            <a:r>
              <a:rPr kumimoji="1" lang="en-US" altLang="ko-Kore-KR" dirty="0" err="1"/>
              <a:t>servico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39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9EF926-2558-E4C9-70AE-3A273B51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65" y="19050"/>
            <a:ext cx="5880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4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31051" y="598452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Módulos 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3733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Um módulo no Angular é uma estrutura que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agrupa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componentes, serviços e outros recursos relacionados, fornecendo um contexto para o desenvolvimento de uma funcionalidade específica em uma aplicação.</a:t>
            </a:r>
            <a:endParaRPr kumimoji="1" lang="pt-BR" altLang="ko-Kore-KR" sz="2000" b="1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115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3A68C88-A8FF-A30C-D42D-9B16E539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6" y="-75577"/>
            <a:ext cx="11850389" cy="67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6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DFCF21-8E02-DCE0-06F8-2B9ECA99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52" y="0"/>
            <a:ext cx="8135273" cy="66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CB64019-EFD1-5FD5-CEA9-5AEDD8E02E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6913" b="36913"/>
          <a:stretch>
            <a:fillRect/>
          </a:stretch>
        </p:blipFill>
        <p:spPr/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50B12-8B47-3E72-FF20-0A219A711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ng generate module </a:t>
            </a:r>
            <a:r>
              <a:rPr kumimoji="1" lang="en-US" altLang="ko-Kore-KR" dirty="0" err="1"/>
              <a:t>nome</a:t>
            </a:r>
            <a:r>
              <a:rPr kumimoji="1" lang="en-US" altLang="ko-Kore-KR" dirty="0"/>
              <a:t>-do-modulo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88213C-A761-425D-5F00-DDD0528749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 err="1"/>
              <a:t>Criando</a:t>
            </a:r>
            <a:r>
              <a:rPr kumimoji="1" lang="en-US" altLang="ko-Kore-KR" dirty="0"/>
              <a:t> um modulo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DE64-0AE6-0430-4912-7543B3072DA3}"/>
              </a:ext>
            </a:extLst>
          </p:cNvPr>
          <p:cNvGrpSpPr/>
          <p:nvPr/>
        </p:nvGrpSpPr>
        <p:grpSpPr>
          <a:xfrm>
            <a:off x="0" y="682276"/>
            <a:ext cx="5986043" cy="388047"/>
            <a:chOff x="8019974" y="1715763"/>
            <a:chExt cx="2820806" cy="320306"/>
          </a:xfrm>
        </p:grpSpPr>
        <p:sp>
          <p:nvSpPr>
            <p:cNvPr id="3" name="Rectangle 309">
              <a:extLst>
                <a:ext uri="{FF2B5EF4-FFF2-40B4-BE49-F238E27FC236}">
                  <a16:creationId xmlns:a16="http://schemas.microsoft.com/office/drawing/2014/main" id="{945999CD-3513-1A32-B4C2-516A20F80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Rectangle 310">
              <a:extLst>
                <a:ext uri="{FF2B5EF4-FFF2-40B4-BE49-F238E27FC236}">
                  <a16:creationId xmlns:a16="http://schemas.microsoft.com/office/drawing/2014/main" id="{89EE5F62-4D65-7997-ABD3-36DC424FB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4FCBFF-C3A9-EFAA-DD04-5EF062854338}"/>
              </a:ext>
            </a:extLst>
          </p:cNvPr>
          <p:cNvCxnSpPr/>
          <p:nvPr/>
        </p:nvCxnSpPr>
        <p:spPr>
          <a:xfrm>
            <a:off x="0" y="1887794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929CFFB-E5FC-59DE-CB18-FA930A834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47" y="3076575"/>
            <a:ext cx="4948704" cy="37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6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9087D-EE99-15B8-FC5E-D61AEDC2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5" y="152164"/>
            <a:ext cx="11414156" cy="65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8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D0A35-F8DA-40E5-F751-30A19DDD69B7}"/>
              </a:ext>
            </a:extLst>
          </p:cNvPr>
          <p:cNvSpPr/>
          <p:nvPr/>
        </p:nvSpPr>
        <p:spPr>
          <a:xfrm>
            <a:off x="4990362" y="-2"/>
            <a:ext cx="2248637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E6BB52-0ECC-E3A7-57AF-00D28E86C3C7}"/>
              </a:ext>
            </a:extLst>
          </p:cNvPr>
          <p:cNvSpPr/>
          <p:nvPr/>
        </p:nvSpPr>
        <p:spPr>
          <a:xfrm>
            <a:off x="0" y="0"/>
            <a:ext cx="49947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3548019A-457A-9D4E-1A7E-3AC6653324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11" b="1511"/>
          <a:stretch>
            <a:fillRect/>
          </a:stretch>
        </p:blipFill>
        <p:spPr>
          <a:xfrm>
            <a:off x="3059920" y="-2"/>
            <a:ext cx="4203700" cy="611566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70E5614-D831-A4BA-AE98-5C73769A0E11}"/>
              </a:ext>
            </a:extLst>
          </p:cNvPr>
          <p:cNvGrpSpPr/>
          <p:nvPr/>
        </p:nvGrpSpPr>
        <p:grpSpPr>
          <a:xfrm rot="5400000">
            <a:off x="-912598" y="1686559"/>
            <a:ext cx="4090217" cy="717103"/>
            <a:chOff x="8019974" y="1715763"/>
            <a:chExt cx="2820806" cy="320306"/>
          </a:xfrm>
        </p:grpSpPr>
        <p:sp>
          <p:nvSpPr>
            <p:cNvPr id="4" name="Rectangle 309">
              <a:extLst>
                <a:ext uri="{FF2B5EF4-FFF2-40B4-BE49-F238E27FC236}">
                  <a16:creationId xmlns:a16="http://schemas.microsoft.com/office/drawing/2014/main" id="{F8D56E7E-A4A0-5CB9-8987-44010F566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9974" y="1715763"/>
              <a:ext cx="2389881" cy="85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Rectangle 310">
              <a:extLst>
                <a:ext uri="{FF2B5EF4-FFF2-40B4-BE49-F238E27FC236}">
                  <a16:creationId xmlns:a16="http://schemas.microsoft.com/office/drawing/2014/main" id="{4BD42CC6-13B9-6595-F3AB-DA84846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6374" y="1950502"/>
              <a:ext cx="1514406" cy="855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8B93D0-C2D4-41EB-BD6A-1E548A2A0DE2}"/>
              </a:ext>
            </a:extLst>
          </p:cNvPr>
          <p:cNvSpPr txBox="1"/>
          <p:nvPr/>
        </p:nvSpPr>
        <p:spPr>
          <a:xfrm>
            <a:off x="55672" y="4941484"/>
            <a:ext cx="7207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altLang="en-US" sz="4000" dirty="0">
                <a:solidFill>
                  <a:schemeClr val="bg1"/>
                </a:solidFill>
                <a:effectLst>
                  <a:outerShdw blurRad="314867" sx="102000" sy="102000" algn="ctr" rotWithShape="0">
                    <a:prstClr val="black">
                      <a:alpha val="82000"/>
                    </a:prstClr>
                  </a:outerShdw>
                </a:effectLst>
                <a:latin typeface="+mj-lt"/>
                <a:ea typeface="NEXON Lv2 Gothic Bold" pitchFamily="2" charset="-127"/>
              </a:rPr>
              <a:t>Introdução</a:t>
            </a:r>
            <a:endParaRPr kumimoji="1" lang="ko-Kore-KR" altLang="en-US" sz="4000" dirty="0">
              <a:solidFill>
                <a:schemeClr val="bg1"/>
              </a:solidFill>
              <a:effectLst>
                <a:outerShdw blurRad="314867" sx="102000" sy="102000" algn="ctr" rotWithShape="0">
                  <a:prstClr val="black">
                    <a:alpha val="82000"/>
                  </a:prstClr>
                </a:outerShdw>
              </a:effectLst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0C67-D58F-3872-8D7C-CEABED8557D2}"/>
              </a:ext>
            </a:extLst>
          </p:cNvPr>
          <p:cNvSpPr txBox="1"/>
          <p:nvPr/>
        </p:nvSpPr>
        <p:spPr>
          <a:xfrm>
            <a:off x="7551580" y="0"/>
            <a:ext cx="4584748" cy="558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pt-BR" altLang="ko-Kore-KR" sz="2000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Angular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é um framework de desenvolvimento web em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criado pela Google.</a:t>
            </a:r>
          </a:p>
          <a:p>
            <a:pPr>
              <a:lnSpc>
                <a:spcPct val="150000"/>
              </a:lnSpc>
            </a:pPr>
            <a:endParaRPr kumimoji="1" lang="pt-BR" altLang="ko-Kore-KR" sz="2000" dirty="0">
              <a:solidFill>
                <a:schemeClr val="tx2">
                  <a:lumMod val="60000"/>
                  <a:lumOff val="40000"/>
                </a:schemeClr>
              </a:solidFill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pt-BR" altLang="ko-Kore-KR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TypeScript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é tipo uma versão melhorada do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, com superpoderes de detecção de erros e organização. É tipo um </a:t>
            </a:r>
            <a:r>
              <a:rPr kumimoji="1" lang="pt-BR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JavaScript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turbinado!. Com recursos de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tipagem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 estática e a </a:t>
            </a:r>
            <a:r>
              <a:rPr kumimoji="1" lang="pt-BR" altLang="ko-Kore-KR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orientação a objetos</a:t>
            </a:r>
            <a:r>
              <a:rPr kumimoji="1" lang="pt-BR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ea typeface="NEXON Lv2 Gothic Bold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6983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3E2DC4-4C91-B4FC-DCDD-E3901D847CCF}"/>
              </a:ext>
            </a:extLst>
          </p:cNvPr>
          <p:cNvSpPr/>
          <p:nvPr/>
        </p:nvSpPr>
        <p:spPr>
          <a:xfrm>
            <a:off x="8917858" y="-2"/>
            <a:ext cx="327414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52A5A5-1AAD-4B80-1EB2-A0CA7584E873}"/>
              </a:ext>
            </a:extLst>
          </p:cNvPr>
          <p:cNvSpPr/>
          <p:nvPr/>
        </p:nvSpPr>
        <p:spPr>
          <a:xfrm>
            <a:off x="5562600" y="-2"/>
            <a:ext cx="3355258" cy="68580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1BAD1928-44B7-A30E-2459-4C3B2D661E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114" b="6114"/>
          <a:stretch>
            <a:fillRect/>
          </a:stretch>
        </p:blipFill>
        <p:spPr/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E3DA74-5276-FBFE-0125-15C9B0BCA545}"/>
              </a:ext>
            </a:extLst>
          </p:cNvPr>
          <p:cNvGrpSpPr/>
          <p:nvPr/>
        </p:nvGrpSpPr>
        <p:grpSpPr>
          <a:xfrm>
            <a:off x="8827208" y="3685631"/>
            <a:ext cx="2055984" cy="2057221"/>
            <a:chOff x="10454594" y="3233348"/>
            <a:chExt cx="1010861" cy="1011469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2E86F8DC-7597-5951-5CCF-BE04F1449B1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233653"/>
              <a:ext cx="505735" cy="505126"/>
            </a:xfrm>
            <a:custGeom>
              <a:avLst/>
              <a:gdLst>
                <a:gd name="T0" fmla="*/ 0 w 2680"/>
                <a:gd name="T1" fmla="*/ 2089 h 2680"/>
                <a:gd name="T2" fmla="*/ 0 w 2680"/>
                <a:gd name="T3" fmla="*/ 2680 h 2680"/>
                <a:gd name="T4" fmla="*/ 2680 w 2680"/>
                <a:gd name="T5" fmla="*/ 0 h 2680"/>
                <a:gd name="T6" fmla="*/ 2089 w 2680"/>
                <a:gd name="T7" fmla="*/ 0 h 2680"/>
                <a:gd name="T8" fmla="*/ 0 w 2680"/>
                <a:gd name="T9" fmla="*/ 208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0">
                  <a:moveTo>
                    <a:pt x="0" y="2089"/>
                  </a:moveTo>
                  <a:lnTo>
                    <a:pt x="0" y="2680"/>
                  </a:lnTo>
                  <a:cubicBezTo>
                    <a:pt x="1480" y="2680"/>
                    <a:pt x="2680" y="1480"/>
                    <a:pt x="2680" y="0"/>
                  </a:cubicBezTo>
                  <a:lnTo>
                    <a:pt x="2089" y="0"/>
                  </a:lnTo>
                  <a:cubicBezTo>
                    <a:pt x="2089" y="1154"/>
                    <a:pt x="1154" y="2089"/>
                    <a:pt x="0" y="20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BDDCDED-949F-3165-CAED-568562191F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60024" y="3739387"/>
              <a:ext cx="505735" cy="505126"/>
            </a:xfrm>
            <a:custGeom>
              <a:avLst/>
              <a:gdLst>
                <a:gd name="T0" fmla="*/ 2681 w 2681"/>
                <a:gd name="T1" fmla="*/ 2680 h 2680"/>
                <a:gd name="T2" fmla="*/ 2681 w 2681"/>
                <a:gd name="T3" fmla="*/ 2089 h 2680"/>
                <a:gd name="T4" fmla="*/ 591 w 2681"/>
                <a:gd name="T5" fmla="*/ 0 h 2680"/>
                <a:gd name="T6" fmla="*/ 0 w 2681"/>
                <a:gd name="T7" fmla="*/ 0 h 2680"/>
                <a:gd name="T8" fmla="*/ 2681 w 2681"/>
                <a:gd name="T9" fmla="*/ 268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1" h="2680">
                  <a:moveTo>
                    <a:pt x="2681" y="2680"/>
                  </a:moveTo>
                  <a:lnTo>
                    <a:pt x="2681" y="2089"/>
                  </a:lnTo>
                  <a:cubicBezTo>
                    <a:pt x="1527" y="2089"/>
                    <a:pt x="591" y="1154"/>
                    <a:pt x="591" y="0"/>
                  </a:cubicBezTo>
                  <a:lnTo>
                    <a:pt x="0" y="0"/>
                  </a:lnTo>
                  <a:cubicBezTo>
                    <a:pt x="0" y="1480"/>
                    <a:pt x="1200" y="2680"/>
                    <a:pt x="2681" y="2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E4954A68-F806-846A-E403-946A51A4A32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54594" y="3233348"/>
              <a:ext cx="505735" cy="505735"/>
            </a:xfrm>
            <a:custGeom>
              <a:avLst/>
              <a:gdLst>
                <a:gd name="T0" fmla="*/ 0 w 2680"/>
                <a:gd name="T1" fmla="*/ 0 h 2681"/>
                <a:gd name="T2" fmla="*/ 0 w 2680"/>
                <a:gd name="T3" fmla="*/ 592 h 2681"/>
                <a:gd name="T4" fmla="*/ 2089 w 2680"/>
                <a:gd name="T5" fmla="*/ 2681 h 2681"/>
                <a:gd name="T6" fmla="*/ 2680 w 2680"/>
                <a:gd name="T7" fmla="*/ 2681 h 2681"/>
                <a:gd name="T8" fmla="*/ 0 w 2680"/>
                <a:gd name="T9" fmla="*/ 0 h 2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0" h="2681">
                  <a:moveTo>
                    <a:pt x="0" y="0"/>
                  </a:moveTo>
                  <a:lnTo>
                    <a:pt x="0" y="592"/>
                  </a:lnTo>
                  <a:cubicBezTo>
                    <a:pt x="1154" y="592"/>
                    <a:pt x="2089" y="1527"/>
                    <a:pt x="2089" y="2681"/>
                  </a:cubicBezTo>
                  <a:lnTo>
                    <a:pt x="2680" y="2681"/>
                  </a:lnTo>
                  <a:cubicBezTo>
                    <a:pt x="2680" y="1200"/>
                    <a:pt x="1480" y="0"/>
                    <a:pt x="0" y="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8BD2E-D9E0-A9DB-95C7-57AEE586E98A}"/>
              </a:ext>
            </a:extLst>
          </p:cNvPr>
          <p:cNvGrpSpPr/>
          <p:nvPr/>
        </p:nvGrpSpPr>
        <p:grpSpPr>
          <a:xfrm rot="10800000">
            <a:off x="11148174" y="690702"/>
            <a:ext cx="367955" cy="1088936"/>
            <a:chOff x="10673553" y="2347274"/>
            <a:chExt cx="403152" cy="11931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Oval 100">
              <a:extLst>
                <a:ext uri="{FF2B5EF4-FFF2-40B4-BE49-F238E27FC236}">
                  <a16:creationId xmlns:a16="http://schemas.microsoft.com/office/drawing/2014/main" id="{62F43B8E-1F40-93F3-8C1F-6C5C452C32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6276" y="3401451"/>
              <a:ext cx="136201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21FB730C-A085-E8BE-9F7D-EB6F268C3A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313722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40ABE35E-D391-A5D5-A488-F319D3092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875723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03">
              <a:extLst>
                <a:ext uri="{FF2B5EF4-FFF2-40B4-BE49-F238E27FC236}">
                  <a16:creationId xmlns:a16="http://schemas.microsoft.com/office/drawing/2014/main" id="{F55A2068-9DB0-C667-46A1-1A5943E7B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608777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104">
              <a:extLst>
                <a:ext uri="{FF2B5EF4-FFF2-40B4-BE49-F238E27FC236}">
                  <a16:creationId xmlns:a16="http://schemas.microsoft.com/office/drawing/2014/main" id="{15CBB6E1-7650-0269-42A5-89E30592A1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673553" y="2347274"/>
              <a:ext cx="141646" cy="1416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105">
              <a:extLst>
                <a:ext uri="{FF2B5EF4-FFF2-40B4-BE49-F238E27FC236}">
                  <a16:creationId xmlns:a16="http://schemas.microsoft.com/office/drawing/2014/main" id="{70830182-DA04-E111-A97B-35C8062ED2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40501" y="3404170"/>
              <a:ext cx="136201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106">
              <a:extLst>
                <a:ext uri="{FF2B5EF4-FFF2-40B4-BE49-F238E27FC236}">
                  <a16:creationId xmlns:a16="http://schemas.microsoft.com/office/drawing/2014/main" id="{4898DBB2-B1F3-FC31-CD7B-481169FD1F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3139948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07">
              <a:extLst>
                <a:ext uri="{FF2B5EF4-FFF2-40B4-BE49-F238E27FC236}">
                  <a16:creationId xmlns:a16="http://schemas.microsoft.com/office/drawing/2014/main" id="{6E109224-0E76-94EF-8093-6AA276029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878447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08">
              <a:extLst>
                <a:ext uri="{FF2B5EF4-FFF2-40B4-BE49-F238E27FC236}">
                  <a16:creationId xmlns:a16="http://schemas.microsoft.com/office/drawing/2014/main" id="{C64C0DE9-77DC-FCF0-1A1F-444931C6E7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611501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Oval 109">
              <a:extLst>
                <a:ext uri="{FF2B5EF4-FFF2-40B4-BE49-F238E27FC236}">
                  <a16:creationId xmlns:a16="http://schemas.microsoft.com/office/drawing/2014/main" id="{D2580A21-545E-8C9E-9315-6169F7A592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937782" y="2350000"/>
              <a:ext cx="141646" cy="13620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6C9715-F488-209A-ED91-7302C900C830}"/>
              </a:ext>
            </a:extLst>
          </p:cNvPr>
          <p:cNvSpPr txBox="1"/>
          <p:nvPr/>
        </p:nvSpPr>
        <p:spPr>
          <a:xfrm>
            <a:off x="1464816" y="832574"/>
            <a:ext cx="3147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Links </a:t>
            </a:r>
            <a:r>
              <a:rPr kumimoji="1" lang="en-US" altLang="ko-Kore-K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Uteis</a:t>
            </a:r>
            <a:endParaRPr kumimoji="1" lang="en-US" altLang="ko-Kore-KR" sz="20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9F3F1-CC7E-0C1D-CDDF-A97EB2B08A45}"/>
              </a:ext>
            </a:extLst>
          </p:cNvPr>
          <p:cNvSpPr txBox="1"/>
          <p:nvPr/>
        </p:nvSpPr>
        <p:spPr>
          <a:xfrm>
            <a:off x="1022016" y="1394914"/>
            <a:ext cx="2710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tx2"/>
                </a:solidFill>
                <a:latin typeface="+mj-lt"/>
                <a:ea typeface="NEXON Lv2 Gothic Bold" pitchFamily="2" charset="-127"/>
              </a:rPr>
              <a:t>Material</a:t>
            </a:r>
            <a:endParaRPr kumimoji="1" lang="ko-Kore-KR" altLang="en-US" sz="4400" dirty="0">
              <a:solidFill>
                <a:schemeClr val="tx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B5941-2E1B-2018-BFCA-65F1F947EEE0}"/>
              </a:ext>
            </a:extLst>
          </p:cNvPr>
          <p:cNvSpPr txBox="1"/>
          <p:nvPr/>
        </p:nvSpPr>
        <p:spPr>
          <a:xfrm>
            <a:off x="45264" y="2428949"/>
            <a:ext cx="5516716" cy="338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GitHub: </a:t>
            </a:r>
            <a:r>
              <a:rPr kumimoji="1" lang="en-US" altLang="ko-Kore-KR" sz="1200" b="1" dirty="0">
                <a:ea typeface="NEXON Lv2 Gothic Bold" pitchFamily="2" charset="-127"/>
                <a:hlinkClick r:id="rId3"/>
              </a:rPr>
              <a:t>https://github.com/LeoneRocha/WORKSHOPCOGNIZANTANGULAR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Documentação</a:t>
            </a:r>
            <a:r>
              <a:rPr kumimoji="1" lang="en-US" altLang="ko-Kore-KR" sz="1200" b="1" dirty="0">
                <a:ea typeface="NEXON Lv2 Gothic Bold" pitchFamily="2" charset="-127"/>
              </a:rPr>
              <a:t> Angular: </a:t>
            </a:r>
            <a:r>
              <a:rPr kumimoji="1" lang="en-US" altLang="ko-Kore-KR" sz="1200" b="1" dirty="0">
                <a:ea typeface="NEXON Lv2 Gothic Bold" pitchFamily="2" charset="-127"/>
                <a:hlinkClick r:id="rId4"/>
              </a:rPr>
              <a:t>https://angular.io/</a:t>
            </a:r>
            <a:r>
              <a:rPr kumimoji="1" lang="en-US" altLang="ko-Kore-KR" sz="1200" b="1" dirty="0">
                <a:ea typeface="NEXON Lv2 Gothic Bold" pitchFamily="2" charset="-127"/>
              </a:rPr>
              <a:t>  </a:t>
            </a:r>
            <a:r>
              <a:rPr kumimoji="1" lang="en-US" altLang="ko-Kore-KR" sz="1200" b="1" dirty="0">
                <a:ea typeface="NEXON Lv2 Gothic Bold" pitchFamily="2" charset="-127"/>
                <a:hlinkClick r:id="rId5"/>
              </a:rPr>
              <a:t>https://angular.io/docs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NODE JS: </a:t>
            </a:r>
            <a:r>
              <a:rPr kumimoji="1" lang="en-US" altLang="ko-Kore-KR" sz="1200" b="1" dirty="0">
                <a:ea typeface="NEXON Lv2 Gothic Bold" pitchFamily="2" charset="-127"/>
                <a:hlinkClick r:id="rId6"/>
              </a:rPr>
              <a:t>https://nodejs.org/en/download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Visual Studio Code: </a:t>
            </a:r>
            <a:r>
              <a:rPr kumimoji="1" lang="en-US" altLang="ko-Kore-KR" sz="1200" b="1" dirty="0">
                <a:ea typeface="NEXON Lv2 Gothic Bold" pitchFamily="2" charset="-127"/>
                <a:hlinkClick r:id="rId7"/>
              </a:rPr>
              <a:t>https://code.visualstudio.com/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>
                <a:ea typeface="NEXON Lv2 Gothic Bold" pitchFamily="2" charset="-127"/>
              </a:rPr>
              <a:t>API MOCK: </a:t>
            </a:r>
            <a:r>
              <a:rPr kumimoji="1" lang="en-US" altLang="ko-Kore-KR" sz="1200" b="1" dirty="0">
                <a:ea typeface="NEXON Lv2 Gothic Bold" pitchFamily="2" charset="-127"/>
                <a:hlinkClick r:id="rId8"/>
              </a:rPr>
              <a:t>https://jsonplaceholder.typicode.com/posts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ore-KR" sz="1200" b="1" dirty="0" err="1">
                <a:ea typeface="NEXON Lv2 Gothic Bold" pitchFamily="2" charset="-127"/>
              </a:rPr>
              <a:t>Curso</a:t>
            </a:r>
            <a:r>
              <a:rPr kumimoji="1" lang="en-US" altLang="ko-Kore-KR" sz="1200" b="1" dirty="0">
                <a:ea typeface="NEXON Lv2 Gothic Bold" pitchFamily="2" charset="-127"/>
              </a:rPr>
              <a:t> de Angular Udemy Cognizant: </a:t>
            </a:r>
            <a:r>
              <a:rPr lang="pt-BR" sz="1200" dirty="0">
                <a:hlinkClick r:id="rId9" tooltip="https://cognizant.udemy.com/course/the-complete-angular-master-class/?utm_campaign=share-to-teams-from-product&amp;utm_source=ms-teams"/>
              </a:rPr>
              <a:t>https://cognizant.udemy.com/course/the-complete-angular-master-class/</a:t>
            </a:r>
            <a:endParaRPr kumimoji="1" lang="en-US" altLang="ko-Kore-KR" sz="1200" b="1" dirty="0">
              <a:ea typeface="NEXON Lv2 Gothic Bold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kumimoji="1" lang="en-US" altLang="ko-Kore-KR" sz="1200" dirty="0"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615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68638A8-0CEA-E51A-2D65-FEB77F3389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78" b="7878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96FD9B-E005-F2C6-5983-6813FC6A0ED6}"/>
              </a:ext>
            </a:extLst>
          </p:cNvPr>
          <p:cNvSpPr txBox="1"/>
          <p:nvPr/>
        </p:nvSpPr>
        <p:spPr>
          <a:xfrm>
            <a:off x="1081547" y="603000"/>
            <a:ext cx="1054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NEXON Lv2 Gothic Bold" pitchFamily="2" charset="-127"/>
              </a:rPr>
              <a:t>Web Developer</a:t>
            </a:r>
            <a:endParaRPr kumimoji="1" lang="ko-Kore-KR" altLang="en-US" sz="200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2F0F3D-48E0-C4F9-DF21-8C7E58C0CE25}"/>
              </a:ext>
            </a:extLst>
          </p:cNvPr>
          <p:cNvSpPr/>
          <p:nvPr/>
        </p:nvSpPr>
        <p:spPr>
          <a:xfrm>
            <a:off x="0" y="4935794"/>
            <a:ext cx="12192000" cy="192220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B827C6C-3B80-B3F1-3D2F-B183BC853CC8}"/>
              </a:ext>
            </a:extLst>
          </p:cNvPr>
          <p:cNvCxnSpPr/>
          <p:nvPr/>
        </p:nvCxnSpPr>
        <p:spPr>
          <a:xfrm>
            <a:off x="0" y="5161936"/>
            <a:ext cx="12191999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D534BF-1196-FBAE-FD29-4DAB169C75A8}"/>
              </a:ext>
            </a:extLst>
          </p:cNvPr>
          <p:cNvSpPr txBox="1"/>
          <p:nvPr/>
        </p:nvSpPr>
        <p:spPr>
          <a:xfrm>
            <a:off x="570271" y="5547027"/>
            <a:ext cx="7334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Thank You</a:t>
            </a:r>
            <a:endParaRPr kumimoji="1" lang="ko-Kore-KR" altLang="en-US" sz="4400" dirty="0">
              <a:solidFill>
                <a:schemeClr val="bg1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97A6D-44B9-9AA5-4E66-07280F1C2F16}"/>
              </a:ext>
            </a:extLst>
          </p:cNvPr>
          <p:cNvSpPr txBox="1"/>
          <p:nvPr/>
        </p:nvSpPr>
        <p:spPr>
          <a:xfrm>
            <a:off x="4953901" y="5559304"/>
            <a:ext cx="66678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Lorem ipsum dolor sit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amet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, qui sumo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democritum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te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,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esse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repre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hendunt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ne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mei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.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Eum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sint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maiest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atis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te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, part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em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putant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verterem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his id. An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falli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ceteros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fierent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eam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. Nam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tota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commodo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urbanitas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ad. Ci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bo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hab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em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us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pri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te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. Ut dicta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maluisset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eum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,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rebum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epi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commodo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curi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sple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ore-KR" sz="1000" dirty="0" err="1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ndide</a:t>
            </a:r>
            <a:r>
              <a:rPr kumimoji="1" lang="en-US" altLang="ko-Kore-KR" sz="1000" dirty="0">
                <a:solidFill>
                  <a:schemeClr val="bg1"/>
                </a:solidFill>
                <a:latin typeface="+mj-lt"/>
                <a:ea typeface="NEXON Lv2 Gothic Bold" pitchFamily="2" charset="-127"/>
              </a:rPr>
              <a:t> id sea.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2F169B3-98A1-1F7E-C02A-726215BFE1E8}"/>
              </a:ext>
            </a:extLst>
          </p:cNvPr>
          <p:cNvGrpSpPr/>
          <p:nvPr/>
        </p:nvGrpSpPr>
        <p:grpSpPr>
          <a:xfrm>
            <a:off x="8686904" y="595844"/>
            <a:ext cx="457095" cy="414423"/>
            <a:chOff x="2384428" y="2620303"/>
            <a:chExt cx="787007" cy="1223120"/>
          </a:xfrm>
        </p:grpSpPr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62221EEE-7859-B7FB-C9EA-C52D716A45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68111" y="3136620"/>
              <a:ext cx="1223120" cy="190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C9E01054-FFFA-E00D-4F9E-EC4C489BDD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464632" y="3136620"/>
              <a:ext cx="1223120" cy="190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527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355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31E378-29C1-00A3-605D-B4EEEA26AA8D}"/>
              </a:ext>
            </a:extLst>
          </p:cNvPr>
          <p:cNvSpPr/>
          <p:nvPr/>
        </p:nvSpPr>
        <p:spPr>
          <a:xfrm>
            <a:off x="9474198" y="-2"/>
            <a:ext cx="2717801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C1C0BCE-BCF1-7280-16BA-A0351366AF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56" r="3256"/>
          <a:stretch>
            <a:fillRect/>
          </a:stretch>
        </p:blipFill>
        <p:spPr/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EEFAD88-D208-F281-C9A7-DF7FFCDBF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/>
              <a:t>Replace with your own text</a:t>
            </a:r>
            <a:endParaRPr kumimoji="1" lang="ko-Kore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D667157-DA44-2F81-EC28-463FF288C1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/>
              <a:t>Your great subtitle</a:t>
            </a:r>
          </a:p>
          <a:p>
            <a:r>
              <a:rPr kumimoji="1" lang="en-US" altLang="ko-Kore-KR" dirty="0"/>
              <a:t>in this line</a:t>
            </a: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B42135-0D6D-8498-0490-589817418638}"/>
              </a:ext>
            </a:extLst>
          </p:cNvPr>
          <p:cNvGrpSpPr/>
          <p:nvPr/>
        </p:nvGrpSpPr>
        <p:grpSpPr>
          <a:xfrm>
            <a:off x="10567855" y="16012"/>
            <a:ext cx="1624145" cy="1621638"/>
            <a:chOff x="2538691" y="3517915"/>
            <a:chExt cx="1624145" cy="162163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34AFCC26-D78F-2D77-02AF-134A97B924A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539944" y="3516662"/>
              <a:ext cx="1621638" cy="1624143"/>
            </a:xfrm>
            <a:custGeom>
              <a:avLst/>
              <a:gdLst>
                <a:gd name="T0" fmla="*/ 2090 w 2090"/>
                <a:gd name="T1" fmla="*/ 693 h 2089"/>
                <a:gd name="T2" fmla="*/ 2090 w 2090"/>
                <a:gd name="T3" fmla="*/ 0 h 2089"/>
                <a:gd name="T4" fmla="*/ 0 w 2090"/>
                <a:gd name="T5" fmla="*/ 2089 h 2089"/>
                <a:gd name="T6" fmla="*/ 694 w 2090"/>
                <a:gd name="T7" fmla="*/ 2089 h 2089"/>
                <a:gd name="T8" fmla="*/ 2090 w 2090"/>
                <a:gd name="T9" fmla="*/ 693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0" h="2089">
                  <a:moveTo>
                    <a:pt x="2090" y="693"/>
                  </a:moveTo>
                  <a:lnTo>
                    <a:pt x="2090" y="0"/>
                  </a:lnTo>
                  <a:cubicBezTo>
                    <a:pt x="936" y="0"/>
                    <a:pt x="0" y="935"/>
                    <a:pt x="0" y="2089"/>
                  </a:cubicBezTo>
                  <a:lnTo>
                    <a:pt x="694" y="2089"/>
                  </a:lnTo>
                  <a:cubicBezTo>
                    <a:pt x="694" y="1318"/>
                    <a:pt x="1319" y="693"/>
                    <a:pt x="2090" y="69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56042340-805D-476F-2D67-F774C08D389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078820" y="3516662"/>
              <a:ext cx="1082762" cy="1085270"/>
            </a:xfrm>
            <a:custGeom>
              <a:avLst/>
              <a:gdLst>
                <a:gd name="T0" fmla="*/ 0 w 1396"/>
                <a:gd name="T1" fmla="*/ 1396 h 1396"/>
                <a:gd name="T2" fmla="*/ 1396 w 1396"/>
                <a:gd name="T3" fmla="*/ 1396 h 1396"/>
                <a:gd name="T4" fmla="*/ 1396 w 1396"/>
                <a:gd name="T5" fmla="*/ 0 h 1396"/>
                <a:gd name="T6" fmla="*/ 0 w 1396"/>
                <a:gd name="T7" fmla="*/ 1396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6" h="1396">
                  <a:moveTo>
                    <a:pt x="0" y="1396"/>
                  </a:moveTo>
                  <a:lnTo>
                    <a:pt x="1396" y="1396"/>
                  </a:lnTo>
                  <a:lnTo>
                    <a:pt x="1396" y="0"/>
                  </a:lnTo>
                  <a:cubicBezTo>
                    <a:pt x="625" y="0"/>
                    <a:pt x="0" y="625"/>
                    <a:pt x="0" y="139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3CC99BA-A339-E458-45D5-B45BD1943DFE}"/>
              </a:ext>
            </a:extLst>
          </p:cNvPr>
          <p:cNvCxnSpPr>
            <a:cxnSpLocks/>
          </p:cNvCxnSpPr>
          <p:nvPr/>
        </p:nvCxnSpPr>
        <p:spPr>
          <a:xfrm>
            <a:off x="9360312" y="-2"/>
            <a:ext cx="0" cy="6858004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AA9B3-7FBE-336D-A310-E571D90D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1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AFDFD-EC59-D348-4D0C-99C65663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57150"/>
            <a:ext cx="120110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4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332CB-3770-82F4-DAAC-8C1487AE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1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D502E-3EEC-8AFA-541E-71B8E8C1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3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0373B-E9FC-AA1F-FDFD-7A216A14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05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71C59"/>
      </a:dk2>
      <a:lt2>
        <a:srgbClr val="DCD8DC"/>
      </a:lt2>
      <a:accent1>
        <a:srgbClr val="4D3676"/>
      </a:accent1>
      <a:accent2>
        <a:srgbClr val="3F0072"/>
      </a:accent2>
      <a:accent3>
        <a:srgbClr val="103560"/>
      </a:accent3>
      <a:accent4>
        <a:srgbClr val="990881"/>
      </a:accent4>
      <a:accent5>
        <a:srgbClr val="4D0071"/>
      </a:accent5>
      <a:accent6>
        <a:srgbClr val="F959B5"/>
      </a:accent6>
      <a:hlink>
        <a:srgbClr val="7959A6"/>
      </a:hlink>
      <a:folHlink>
        <a:srgbClr val="A176DC"/>
      </a:folHlink>
    </a:clrScheme>
    <a:fontScheme name="Montserrat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848</Words>
  <Application>Microsoft Office PowerPoint</Application>
  <PresentationFormat>Widescreen</PresentationFormat>
  <Paragraphs>66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Arial</vt:lpstr>
      <vt:lpstr>Montserrat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 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   </dc:title>
  <dc:subject>Powerpoint Templates, Diagram, Chart, Google slides, Keynote</dc:subject>
  <dc:creator>Slide Members by CM.LIM </dc:creator>
  <cp:keywords>SlideMembers, ppt, PPT Templates, Presentation, Diagram, Chart, Yesform, Google slides, Keynote, Free Slides </cp:keywords>
  <dc:description>The copyright of this document is at Slide Members. Unauthorized copying may result in legal sanctions.
</dc:description>
  <cp:lastModifiedBy>Leone Rocha</cp:lastModifiedBy>
  <cp:revision>26</cp:revision>
  <cp:lastPrinted>2023-07-12T23:12:37Z</cp:lastPrinted>
  <dcterms:created xsi:type="dcterms:W3CDTF">2022-10-17T04:13:17Z</dcterms:created>
  <dcterms:modified xsi:type="dcterms:W3CDTF">2023-07-13T00:26:11Z</dcterms:modified>
  <cp:category>www.slidemembers.com </cp:category>
</cp:coreProperties>
</file>